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0" r:id="rId5"/>
    <p:sldId id="268" r:id="rId6"/>
    <p:sldId id="269" r:id="rId7"/>
    <p:sldId id="265" r:id="rId8"/>
    <p:sldId id="262" r:id="rId9"/>
    <p:sldId id="264" r:id="rId10"/>
    <p:sldId id="258" r:id="rId11"/>
    <p:sldId id="259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0"/>
    <p:restoredTop sz="92895"/>
  </p:normalViewPr>
  <p:slideViewPr>
    <p:cSldViewPr snapToGrid="0" snapToObjects="1">
      <p:cViewPr varScale="1">
        <p:scale>
          <a:sx n="92" d="100"/>
          <a:sy n="9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victorguzun/10-challenges-for-e-gov-in-eastern-europe-85097c354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3093-D2EE-A24B-9C7B-300A8F74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98" y="-2367203"/>
            <a:ext cx="9601199" cy="3404369"/>
          </a:xfrm>
        </p:spPr>
        <p:txBody>
          <a:bodyPr>
            <a:normAutofit/>
          </a:bodyPr>
          <a:lstStyle/>
          <a:p>
            <a:endParaRPr lang="en-US" sz="4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0A5A6-FB0E-1241-A850-8D9FEAA64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398" y="477982"/>
            <a:ext cx="10834256" cy="3283527"/>
          </a:xfrm>
        </p:spPr>
        <p:txBody>
          <a:bodyPr/>
          <a:lstStyle/>
          <a:p>
            <a:r>
              <a:rPr lang="en-US" sz="6000" dirty="0"/>
              <a:t>The basics of e-governance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2DF0E-D9AD-2F48-89F2-DA400F47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544"/>
            <a:ext cx="12192000" cy="49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073E-1AAD-474E-8AAF-1D36EB50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00" y="-340037"/>
            <a:ext cx="10131425" cy="1456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3E </a:t>
            </a:r>
            <a:r>
              <a:rPr lang="en-US" b="1" dirty="0" err="1">
                <a:latin typeface="+mn-lt"/>
              </a:rPr>
              <a:t>Criterias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3733-9458-F14C-BF03-27AC8EFF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19" y="1232453"/>
            <a:ext cx="11907081" cy="508646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sz="2800" b="1" dirty="0"/>
              <a:t>Economy</a:t>
            </a:r>
            <a:r>
              <a:rPr lang="en-US" sz="2800" dirty="0"/>
              <a:t>: minimizing the cost of resources used or required – spending less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b="1" dirty="0"/>
              <a:t>Efficiency</a:t>
            </a:r>
            <a:r>
              <a:rPr lang="en-US" sz="2800" dirty="0"/>
              <a:t>: the relationship between the output from goods or services and the resources to produce them – spending </a:t>
            </a:r>
            <a:r>
              <a:rPr lang="en-US" sz="2800" dirty="0" err="1"/>
              <a:t>wel</a:t>
            </a:r>
            <a:r>
              <a:rPr lang="en-GB" sz="2800" dirty="0"/>
              <a:t>l</a:t>
            </a:r>
          </a:p>
          <a:p>
            <a:pPr marL="0" indent="0">
              <a:buNone/>
            </a:pPr>
            <a:br>
              <a:rPr lang="en-GB" sz="2800" dirty="0"/>
            </a:br>
            <a:r>
              <a:rPr lang="en-US" sz="2800" b="1" dirty="0"/>
              <a:t>Effectiveness</a:t>
            </a:r>
            <a:r>
              <a:rPr lang="en-US" sz="2800" dirty="0"/>
              <a:t>: the relationship between the intended and actual results of public spending (outcomes) – spending wisely</a:t>
            </a:r>
          </a:p>
        </p:txBody>
      </p:sp>
    </p:spTree>
    <p:extLst>
      <p:ext uri="{BB962C8B-B14F-4D97-AF65-F5344CB8AC3E}">
        <p14:creationId xmlns:p14="http://schemas.microsoft.com/office/powerpoint/2010/main" val="19359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57A4-9C77-8C4E-B73A-08FA86D6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-159327"/>
            <a:ext cx="10131425" cy="1456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5 principles of open Public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BFA0-586C-F146-AD7F-FA25960E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16" y="1296940"/>
            <a:ext cx="11609806" cy="53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Choice. People should be in control of the services they use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Decentralisation. Power should be decentralised to the lowest appropriate level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Diversity. Public services should be delivered by a range of providers competing to offer a better service.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Fairness. Central government will provide assistance to the disadvantaged to facilitate access to services and improve outcomes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Accountability. Mechanisms to enable citizens and their elected representatives to hold providers of public services to account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1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9479-FEC9-3A45-A823-0093CD18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09" y="-284018"/>
            <a:ext cx="9316417" cy="1456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E-</a:t>
            </a:r>
            <a:r>
              <a:rPr lang="en-US" b="1" dirty="0" err="1">
                <a:latin typeface="+mn-lt"/>
              </a:rPr>
              <a:t>Gov</a:t>
            </a:r>
            <a:r>
              <a:rPr lang="en-US" b="1" dirty="0">
                <a:latin typeface="+mn-lt"/>
              </a:rPr>
              <a:t>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E601-BAD2-244B-A9EE-25B16AEB7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1043608"/>
            <a:ext cx="14443285" cy="7017027"/>
          </a:xfrm>
        </p:spPr>
        <p:txBody>
          <a:bodyPr>
            <a:normAutofit/>
          </a:bodyPr>
          <a:lstStyle/>
          <a:p>
            <a:r>
              <a:rPr lang="en-US" sz="3200" dirty="0"/>
              <a:t>Trust</a:t>
            </a:r>
          </a:p>
          <a:p>
            <a:r>
              <a:rPr lang="en-US" sz="3200" dirty="0"/>
              <a:t>Citizen is the owner of the data</a:t>
            </a:r>
          </a:p>
          <a:p>
            <a:r>
              <a:rPr lang="en-US" sz="3200" dirty="0"/>
              <a:t>Bottom-up approach</a:t>
            </a:r>
          </a:p>
          <a:p>
            <a:r>
              <a:rPr lang="en-US" sz="3200" dirty="0"/>
              <a:t>E-educate the citizens</a:t>
            </a:r>
          </a:p>
          <a:p>
            <a:r>
              <a:rPr lang="en-US" sz="3200" dirty="0"/>
              <a:t>Internet – social right</a:t>
            </a:r>
          </a:p>
          <a:p>
            <a:r>
              <a:rPr lang="en-US" sz="3200" dirty="0"/>
              <a:t>All people should be connected not just some</a:t>
            </a:r>
          </a:p>
          <a:p>
            <a:r>
              <a:rPr lang="en-US" sz="3200" dirty="0"/>
              <a:t>KISS (keep it simple and short)</a:t>
            </a:r>
          </a:p>
          <a:p>
            <a:r>
              <a:rPr lang="en-US" sz="3200" dirty="0"/>
              <a:t>Once only principle</a:t>
            </a:r>
          </a:p>
          <a:p>
            <a:r>
              <a:rPr lang="en-US" sz="3200" dirty="0"/>
              <a:t>Choice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3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7F49-5034-8343-B021-E23D7563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2" y="0"/>
            <a:ext cx="10131425" cy="1456267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en-US" b="1" dirty="0">
                <a:latin typeface="+mn-lt"/>
              </a:rPr>
              <a:t>E-</a:t>
            </a:r>
            <a:r>
              <a:rPr lang="en-US" b="1" dirty="0" err="1">
                <a:latin typeface="+mn-lt"/>
              </a:rPr>
              <a:t>Gov</a:t>
            </a:r>
            <a:r>
              <a:rPr lang="en-US" b="1" dirty="0">
                <a:latin typeface="+mn-lt"/>
              </a:rPr>
              <a:t> principles and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FC78-F763-374E-AF84-6A8C519D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6267"/>
            <a:ext cx="11506199" cy="5749604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Technology  or hardware is not a problem. Lack of political will and leadership is</a:t>
            </a:r>
          </a:p>
          <a:p>
            <a:r>
              <a:rPr lang="en-US" sz="5800" dirty="0"/>
              <a:t>Databases are useless if the information is not interconnected and used. The same goes with e-solutions if they are not used</a:t>
            </a:r>
          </a:p>
          <a:p>
            <a:r>
              <a:rPr lang="en-US" sz="5800" dirty="0"/>
              <a:t>E-</a:t>
            </a:r>
            <a:r>
              <a:rPr lang="en-US" sz="5800" dirty="0" err="1"/>
              <a:t>Gov</a:t>
            </a:r>
            <a:r>
              <a:rPr lang="en-US" sz="5800" dirty="0"/>
              <a:t> is a game changer.  Or even a life changer (e-health, e-police)</a:t>
            </a:r>
          </a:p>
          <a:p>
            <a:r>
              <a:rPr lang="en-US" sz="5800" dirty="0"/>
              <a:t>E-</a:t>
            </a:r>
            <a:r>
              <a:rPr lang="en-US" sz="5800" dirty="0" err="1"/>
              <a:t>Gov</a:t>
            </a:r>
            <a:r>
              <a:rPr lang="en-US" sz="5800" dirty="0"/>
              <a:t> solutions are very accurate, precise and works 24/7</a:t>
            </a:r>
          </a:p>
          <a:p>
            <a:r>
              <a:rPr lang="en-US" sz="5800" dirty="0"/>
              <a:t>E-</a:t>
            </a:r>
            <a:r>
              <a:rPr lang="en-US" sz="5800" dirty="0" err="1"/>
              <a:t>Gov</a:t>
            </a:r>
            <a:r>
              <a:rPr lang="en-US" sz="5800" dirty="0"/>
              <a:t> solutions are incorruptible</a:t>
            </a:r>
          </a:p>
          <a:p>
            <a:r>
              <a:rPr lang="en-US" sz="5800" dirty="0"/>
              <a:t>E-</a:t>
            </a:r>
            <a:r>
              <a:rPr lang="en-US" sz="5800" dirty="0" err="1"/>
              <a:t>Gov</a:t>
            </a:r>
            <a:r>
              <a:rPr lang="en-US" sz="5800" dirty="0"/>
              <a:t> transformation is unavoidable, sooner or later</a:t>
            </a:r>
          </a:p>
          <a:p>
            <a:r>
              <a:rPr lang="en-US" sz="5800" dirty="0"/>
              <a:t>Best answer – start it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9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C35A-800F-AD4C-8029-F893711D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DCE9-A19D-334F-8B39-CFF17680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03853"/>
            <a:ext cx="10131425" cy="4787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Ce </a:t>
            </a:r>
            <a:r>
              <a:rPr lang="en-US" sz="4000" dirty="0" err="1"/>
              <a:t>funcționează</a:t>
            </a:r>
            <a:r>
              <a:rPr lang="en-US" sz="4000" dirty="0"/>
              <a:t> </a:t>
            </a:r>
            <a:r>
              <a:rPr lang="en-US" sz="4000" dirty="0" err="1"/>
              <a:t>trebuie</a:t>
            </a:r>
            <a:r>
              <a:rPr lang="en-US" sz="4000" dirty="0"/>
              <a:t> </a:t>
            </a:r>
            <a:r>
              <a:rPr lang="en-US" sz="4000" dirty="0" err="1"/>
              <a:t>păstrat</a:t>
            </a:r>
            <a:r>
              <a:rPr lang="en-US" sz="4000" dirty="0"/>
              <a:t> </a:t>
            </a:r>
            <a:r>
              <a:rPr lang="en-US" sz="4000" dirty="0" err="1"/>
              <a:t>și</a:t>
            </a:r>
            <a:r>
              <a:rPr lang="en-US" sz="4000" dirty="0"/>
              <a:t> </a:t>
            </a:r>
            <a:r>
              <a:rPr lang="en-US" sz="4000" dirty="0" err="1"/>
              <a:t>perfecționat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Ce NU </a:t>
            </a:r>
            <a:r>
              <a:rPr lang="en-US" sz="4000" dirty="0" err="1"/>
              <a:t>funcționează</a:t>
            </a:r>
            <a:r>
              <a:rPr lang="en-US" sz="4000" dirty="0"/>
              <a:t>, </a:t>
            </a:r>
            <a:r>
              <a:rPr lang="en-US" sz="4000" dirty="0" err="1"/>
              <a:t>trebuie</a:t>
            </a:r>
            <a:r>
              <a:rPr lang="en-US" sz="4000" dirty="0"/>
              <a:t> </a:t>
            </a:r>
            <a:r>
              <a:rPr lang="en-US" sz="4000" dirty="0" err="1"/>
              <a:t>schimbat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674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07B8-8CB9-CF43-A86C-F86BE85A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583" y="-705678"/>
            <a:ext cx="6503643" cy="277154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3 E - </a:t>
            </a:r>
            <a:r>
              <a:rPr lang="en-US" b="1" dirty="0" err="1">
                <a:latin typeface="+mn-lt"/>
              </a:rPr>
              <a:t>CRiterii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630C-18AA-7C4A-B504-96BCFF08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207788"/>
            <a:ext cx="11744739" cy="496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ECONOMIE - </a:t>
            </a:r>
            <a:r>
              <a:rPr lang="en-US" sz="2800" b="1" dirty="0" err="1"/>
              <a:t>asigurarea</a:t>
            </a:r>
            <a:r>
              <a:rPr lang="en-US" sz="2800" b="1" dirty="0"/>
              <a:t> </a:t>
            </a:r>
            <a:r>
              <a:rPr lang="en-US" sz="2800" b="1" dirty="0" err="1"/>
              <a:t>unei</a:t>
            </a:r>
            <a:r>
              <a:rPr lang="en-US" sz="2800" b="1" dirty="0"/>
              <a:t> </a:t>
            </a:r>
            <a:r>
              <a:rPr lang="en-US" sz="2800" b="1" dirty="0" err="1"/>
              <a:t>economii</a:t>
            </a:r>
            <a:r>
              <a:rPr lang="en-US" sz="2800" b="1" dirty="0"/>
              <a:t> de </a:t>
            </a:r>
            <a:r>
              <a:rPr lang="en-US" sz="2800" b="1" dirty="0" err="1"/>
              <a:t>costuri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gestionare</a:t>
            </a:r>
            <a:r>
              <a:rPr lang="en-US" sz="2800" b="1" dirty="0"/>
              <a:t> </a:t>
            </a:r>
            <a:r>
              <a:rPr lang="en-US" sz="2800" b="1" dirty="0" err="1"/>
              <a:t>și</a:t>
            </a:r>
            <a:r>
              <a:rPr lang="en-US" sz="2800" b="1" dirty="0"/>
              <a:t> </a:t>
            </a:r>
            <a:r>
              <a:rPr lang="en-US" sz="2800" b="1" dirty="0" err="1"/>
              <a:t>accesare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EFICIENȚĂ -  </a:t>
            </a:r>
            <a:r>
              <a:rPr lang="en-US" sz="2800" b="1" dirty="0" err="1"/>
              <a:t>relația</a:t>
            </a:r>
            <a:r>
              <a:rPr lang="en-US" sz="2800" b="1" dirty="0"/>
              <a:t> </a:t>
            </a:r>
            <a:r>
              <a:rPr lang="en-US" sz="2800" b="1" dirty="0" err="1"/>
              <a:t>dintre</a:t>
            </a:r>
            <a:r>
              <a:rPr lang="en-US" sz="2800" b="1" dirty="0"/>
              <a:t> </a:t>
            </a:r>
            <a:r>
              <a:rPr lang="en-US" sz="2800" b="1" dirty="0" err="1"/>
              <a:t>rezultatul</a:t>
            </a:r>
            <a:r>
              <a:rPr lang="en-US" sz="2800" b="1" dirty="0"/>
              <a:t> final al </a:t>
            </a:r>
            <a:r>
              <a:rPr lang="en-US" sz="2800" b="1" dirty="0" err="1"/>
              <a:t>serviciului</a:t>
            </a:r>
            <a:r>
              <a:rPr lang="en-US" sz="2800" b="1" dirty="0"/>
              <a:t> </a:t>
            </a:r>
            <a:r>
              <a:rPr lang="en-US" sz="2800" b="1" dirty="0" err="1"/>
              <a:t>și</a:t>
            </a:r>
            <a:r>
              <a:rPr lang="en-US" sz="2800" b="1" dirty="0"/>
              <a:t> </a:t>
            </a:r>
            <a:r>
              <a:rPr lang="en-US" sz="2800" b="1" dirty="0" err="1"/>
              <a:t>costul</a:t>
            </a:r>
            <a:r>
              <a:rPr lang="en-US" sz="2800" b="1" dirty="0"/>
              <a:t> de </a:t>
            </a:r>
            <a:r>
              <a:rPr lang="en-US" sz="2800" b="1" dirty="0" err="1"/>
              <a:t>administrare</a:t>
            </a:r>
            <a:r>
              <a:rPr lang="en-US" sz="2800" b="1" dirty="0"/>
              <a:t> al </a:t>
            </a:r>
            <a:r>
              <a:rPr lang="en-US" sz="2800" b="1" dirty="0" err="1"/>
              <a:t>acestuia</a:t>
            </a:r>
            <a:r>
              <a:rPr lang="en-US" sz="2800" b="1" dirty="0"/>
              <a:t> </a:t>
            </a:r>
            <a:r>
              <a:rPr lang="en-US" sz="2800" b="1" dirty="0" err="1"/>
              <a:t>trebuie</a:t>
            </a:r>
            <a:r>
              <a:rPr lang="en-US" sz="2800" b="1" dirty="0"/>
              <a:t> </a:t>
            </a:r>
            <a:r>
              <a:rPr lang="en-US" sz="2800" b="1" dirty="0" err="1"/>
              <a:t>să</a:t>
            </a:r>
            <a:r>
              <a:rPr lang="en-US" sz="2800" b="1" dirty="0"/>
              <a:t> </a:t>
            </a:r>
            <a:r>
              <a:rPr lang="en-US" sz="2800" b="1" dirty="0" err="1"/>
              <a:t>justifice</a:t>
            </a:r>
            <a:r>
              <a:rPr lang="en-US" sz="2800" b="1" dirty="0"/>
              <a:t> </a:t>
            </a:r>
            <a:r>
              <a:rPr lang="en-US" sz="2800" b="1" dirty="0" err="1"/>
              <a:t>tranziția</a:t>
            </a:r>
            <a:r>
              <a:rPr lang="en-US" sz="2800" b="1" dirty="0"/>
              <a:t> de la </a:t>
            </a:r>
            <a:r>
              <a:rPr lang="en-US" sz="2800" b="1" dirty="0" err="1"/>
              <a:t>serviciul</a:t>
            </a:r>
            <a:r>
              <a:rPr lang="en-US" sz="2800" b="1" dirty="0"/>
              <a:t> </a:t>
            </a:r>
            <a:r>
              <a:rPr lang="en-US" sz="2800" b="1" dirty="0" err="1"/>
              <a:t>clasic</a:t>
            </a:r>
            <a:r>
              <a:rPr lang="en-US" sz="2800" b="1" dirty="0"/>
              <a:t> la </a:t>
            </a:r>
            <a:r>
              <a:rPr lang="en-US" sz="2800" b="1" dirty="0" err="1"/>
              <a:t>unul</a:t>
            </a:r>
            <a:r>
              <a:rPr lang="en-US" sz="2800" b="1" dirty="0"/>
              <a:t> digital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EFICACITATE - </a:t>
            </a:r>
            <a:r>
              <a:rPr lang="en-US" sz="2800" b="1" dirty="0" err="1"/>
              <a:t>orice</a:t>
            </a:r>
            <a:r>
              <a:rPr lang="en-US" sz="2800" b="1" dirty="0"/>
              <a:t> </a:t>
            </a:r>
            <a:r>
              <a:rPr lang="en-US" sz="2800" b="1" dirty="0" err="1"/>
              <a:t>proces</a:t>
            </a:r>
            <a:r>
              <a:rPr lang="en-US" sz="2800" b="1" dirty="0"/>
              <a:t> de </a:t>
            </a:r>
            <a:r>
              <a:rPr lang="en-US" sz="2800" b="1" dirty="0" err="1"/>
              <a:t>digitizare</a:t>
            </a:r>
            <a:r>
              <a:rPr lang="en-US" sz="2800" b="1" dirty="0"/>
              <a:t> </a:t>
            </a:r>
            <a:r>
              <a:rPr lang="en-US" sz="2800" b="1" dirty="0" err="1"/>
              <a:t>trebuie</a:t>
            </a:r>
            <a:r>
              <a:rPr lang="en-US" sz="2800" b="1" dirty="0"/>
              <a:t> </a:t>
            </a:r>
            <a:r>
              <a:rPr lang="en-US" sz="2800" b="1" dirty="0" err="1"/>
              <a:t>să</a:t>
            </a:r>
            <a:r>
              <a:rPr lang="en-US" sz="2800" b="1" dirty="0"/>
              <a:t> </a:t>
            </a:r>
            <a:r>
              <a:rPr lang="en-US" sz="2800" b="1" dirty="0" err="1"/>
              <a:t>susțină</a:t>
            </a:r>
            <a:r>
              <a:rPr lang="en-US" sz="2800" b="1" dirty="0"/>
              <a:t> </a:t>
            </a:r>
            <a:r>
              <a:rPr lang="en-US" sz="2800" b="1" dirty="0" err="1"/>
              <a:t>creșterea</a:t>
            </a:r>
            <a:r>
              <a:rPr lang="en-US" sz="2800" b="1" dirty="0"/>
              <a:t> </a:t>
            </a:r>
            <a:r>
              <a:rPr lang="en-US" sz="2800" b="1" dirty="0" err="1"/>
              <a:t>calității</a:t>
            </a:r>
            <a:r>
              <a:rPr lang="en-US" sz="2800" b="1" dirty="0"/>
              <a:t> </a:t>
            </a:r>
            <a:r>
              <a:rPr lang="en-US" sz="2800" b="1" dirty="0" err="1"/>
              <a:t>procesului</a:t>
            </a:r>
            <a:r>
              <a:rPr lang="en-US" sz="2800" b="1" dirty="0"/>
              <a:t> de </a:t>
            </a:r>
            <a:r>
              <a:rPr lang="en-US" sz="2800" b="1" dirty="0" err="1"/>
              <a:t>guvernare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57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22AC-D86C-7A4F-AECE-4C02771E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457B52-71A1-D34E-81BA-E5D9DE843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5073"/>
            <a:ext cx="12205480" cy="2207709"/>
          </a:xfrm>
        </p:spPr>
      </p:pic>
    </p:spTree>
    <p:extLst>
      <p:ext uri="{BB962C8B-B14F-4D97-AF65-F5344CB8AC3E}">
        <p14:creationId xmlns:p14="http://schemas.microsoft.com/office/powerpoint/2010/main" val="408005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9EFF-F544-C94A-8F6A-220940CE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314" y="-165652"/>
            <a:ext cx="10131425" cy="1456267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Principii</a:t>
            </a:r>
            <a:r>
              <a:rPr lang="en-US" b="1" dirty="0">
                <a:latin typeface="+mn-lt"/>
              </a:rPr>
              <a:t> de e-</a:t>
            </a:r>
            <a:r>
              <a:rPr lang="en-US" b="1" dirty="0" err="1">
                <a:latin typeface="+mn-lt"/>
              </a:rPr>
              <a:t>Guvernare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A44C-B952-084F-8720-1DB514AB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789045"/>
            <a:ext cx="11390243" cy="48569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1.ÎNCREDERE</a:t>
            </a:r>
          </a:p>
          <a:p>
            <a:pPr marL="0" indent="0">
              <a:buNone/>
            </a:pPr>
            <a:r>
              <a:rPr lang="en-US" sz="3200" dirty="0"/>
              <a:t>2.SECURITATE. CETĂȚEANUL ESTE PROPRIERARUL DATELOR SALE</a:t>
            </a:r>
          </a:p>
          <a:p>
            <a:pPr marL="0" indent="0">
              <a:buNone/>
            </a:pPr>
            <a:r>
              <a:rPr lang="en-US" sz="3200" dirty="0"/>
              <a:t>3. JOS-SUS (BOTTOM-UP) VS  SISTEM CENTRALIZAT DIRIJAT. PARTENERIATE PUBLICE-PRIVATE</a:t>
            </a:r>
          </a:p>
          <a:p>
            <a:pPr marL="0" indent="0">
              <a:buNone/>
            </a:pPr>
            <a:r>
              <a:rPr lang="en-US" sz="3200" dirty="0"/>
              <a:t>4.PROGRAME DE EDUCAȚIE DIGITALĂ</a:t>
            </a:r>
          </a:p>
          <a:p>
            <a:pPr marL="0" indent="0">
              <a:buNone/>
            </a:pPr>
            <a:r>
              <a:rPr lang="en-US" sz="3200" dirty="0"/>
              <a:t>5.INTERNET – UN DREPT SOCIAL</a:t>
            </a:r>
          </a:p>
          <a:p>
            <a:pPr marL="0" indent="0">
              <a:buNone/>
            </a:pPr>
            <a:r>
              <a:rPr lang="en-US" sz="3200" dirty="0"/>
              <a:t>6.TOȚI CETĂȚENII – POSIBILITATE DE LOGARE ȘI UTILIZARE, NU DOAR UNII, NU DOAR LA NECESITATE PROFESIONALĂ</a:t>
            </a:r>
          </a:p>
          <a:p>
            <a:pPr marL="0" indent="0">
              <a:buNone/>
            </a:pPr>
            <a:r>
              <a:rPr lang="en-US" sz="3200" dirty="0"/>
              <a:t>7.KISS (KEEP IT SIMPLE AND SHORT). NU COMPLICĂM LUCRURILE CARE POT FI SIMPLIFICATE</a:t>
            </a:r>
          </a:p>
          <a:p>
            <a:pPr marL="0" indent="0">
              <a:buNone/>
            </a:pPr>
            <a:r>
              <a:rPr lang="en-US" sz="3200" dirty="0"/>
              <a:t>8.PRINCIPIUL ONCE ONLY</a:t>
            </a:r>
          </a:p>
          <a:p>
            <a:pPr marL="0" indent="0">
              <a:buNone/>
            </a:pPr>
            <a:r>
              <a:rPr lang="en-US" sz="3200" dirty="0"/>
              <a:t>9.ALEGERE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BEFE-33FD-7547-93E5-561F4D23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358" y="0"/>
            <a:ext cx="10131425" cy="1456267"/>
          </a:xfrm>
        </p:spPr>
        <p:txBody>
          <a:bodyPr/>
          <a:lstStyle/>
          <a:p>
            <a:r>
              <a:rPr lang="en-US" b="1" dirty="0" err="1"/>
              <a:t>Principii</a:t>
            </a:r>
            <a:r>
              <a:rPr lang="en-US" b="1" dirty="0"/>
              <a:t> de e-</a:t>
            </a:r>
            <a:r>
              <a:rPr lang="en-US" b="1" dirty="0" err="1"/>
              <a:t>Guvernare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F911-3233-DB4D-BD5B-2D20714A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188843"/>
            <a:ext cx="12115799" cy="783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10. TEHNOLOGIILE  ȘI UTILAJELE NU SUNT O PROBLEMĂ. LIDERISMUL ȘI VOINȚA POLITICĂ – DA</a:t>
            </a:r>
          </a:p>
          <a:p>
            <a:pPr marL="0" indent="0">
              <a:buNone/>
            </a:pPr>
            <a:r>
              <a:rPr lang="en-US" sz="2000" dirty="0"/>
              <a:t>11.BAZELE DE DATE/SERVICIILE E-GOV NU AU UTILITATE DACĂ NU SUNT FOLOSITE ȘI INTERCONECTATE</a:t>
            </a:r>
          </a:p>
          <a:p>
            <a:pPr marL="0" indent="0">
              <a:buNone/>
            </a:pPr>
            <a:r>
              <a:rPr lang="en-US" sz="2000" dirty="0"/>
              <a:t>12. CORECTITUDINE. </a:t>
            </a:r>
            <a:r>
              <a:rPr lang="en-US" sz="2000" dirty="0" err="1"/>
              <a:t>Autoritatea</a:t>
            </a:r>
            <a:r>
              <a:rPr lang="en-US" sz="2000" dirty="0"/>
              <a:t> </a:t>
            </a:r>
            <a:r>
              <a:rPr lang="en-US" sz="2000" dirty="0" err="1"/>
              <a:t>centrală</a:t>
            </a:r>
            <a:r>
              <a:rPr lang="en-US" sz="2000" dirty="0"/>
              <a:t> </a:t>
            </a:r>
            <a:r>
              <a:rPr lang="en-US" sz="2000" dirty="0" err="1"/>
              <a:t>guvernamentală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oferi</a:t>
            </a:r>
            <a:r>
              <a:rPr lang="en-US" sz="2000" dirty="0"/>
              <a:t> </a:t>
            </a:r>
            <a:r>
              <a:rPr lang="en-US" sz="2000" dirty="0" err="1"/>
              <a:t>suport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asistență</a:t>
            </a:r>
            <a:r>
              <a:rPr lang="en-US" sz="2000" dirty="0"/>
              <a:t> </a:t>
            </a:r>
            <a:r>
              <a:rPr lang="en-US" sz="2000" dirty="0" err="1"/>
              <a:t>persoanelor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structurilor</a:t>
            </a:r>
            <a:r>
              <a:rPr lang="en-US" sz="2000" dirty="0"/>
              <a:t> </a:t>
            </a:r>
            <a:r>
              <a:rPr lang="en-US" sz="2000" dirty="0" err="1"/>
              <a:t>dezavantajate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le </a:t>
            </a:r>
            <a:r>
              <a:rPr lang="en-US" sz="2000" dirty="0" err="1"/>
              <a:t>oferi</a:t>
            </a:r>
            <a:r>
              <a:rPr lang="en-US" sz="2000" dirty="0"/>
              <a:t> </a:t>
            </a:r>
            <a:r>
              <a:rPr lang="en-US" sz="2000" dirty="0" err="1"/>
              <a:t>acces</a:t>
            </a:r>
            <a:r>
              <a:rPr lang="en-US" sz="2000" dirty="0"/>
              <a:t> </a:t>
            </a:r>
            <a:r>
              <a:rPr lang="en-US" sz="2000" dirty="0" err="1"/>
              <a:t>egal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13. RESPONSABILITATE. </a:t>
            </a:r>
            <a:r>
              <a:rPr lang="en-US" sz="2000" dirty="0" err="1"/>
              <a:t>Mecanisme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care </a:t>
            </a:r>
            <a:r>
              <a:rPr lang="en-US" sz="2000" dirty="0" err="1"/>
              <a:t>cetățenii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poată</a:t>
            </a:r>
            <a:r>
              <a:rPr lang="en-US" sz="2000" dirty="0"/>
              <a:t> </a:t>
            </a:r>
            <a:r>
              <a:rPr lang="en-US" sz="2000" dirty="0" err="1"/>
              <a:t>responsabiliza</a:t>
            </a:r>
            <a:r>
              <a:rPr lang="en-US" sz="2000" dirty="0"/>
              <a:t> </a:t>
            </a:r>
            <a:r>
              <a:rPr lang="en-US" sz="2000" dirty="0" err="1"/>
              <a:t>prestatorii</a:t>
            </a:r>
            <a:r>
              <a:rPr lang="en-US" sz="2000" dirty="0"/>
              <a:t> de </a:t>
            </a:r>
            <a:r>
              <a:rPr lang="en-US" sz="2000" dirty="0" err="1"/>
              <a:t>servicii</a:t>
            </a:r>
            <a:r>
              <a:rPr lang="en-US" sz="2000" dirty="0"/>
              <a:t> (</a:t>
            </a:r>
            <a:r>
              <a:rPr lang="en-US" sz="2000" dirty="0" err="1"/>
              <a:t>incl</a:t>
            </a:r>
            <a:r>
              <a:rPr lang="en-US" sz="2000" dirty="0"/>
              <a:t> </a:t>
            </a:r>
            <a:r>
              <a:rPr lang="en-US" sz="2000" dirty="0" err="1"/>
              <a:t>publice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14.SOLUȚIILE E-GOV SCHIMBĂ REGULILE DE JOC (GAME CHANGER). SAU CHIAR LIFE-CHANGER (</a:t>
            </a:r>
            <a:r>
              <a:rPr lang="en-US" sz="2000" dirty="0" err="1"/>
              <a:t>sănătate</a:t>
            </a:r>
            <a:r>
              <a:rPr lang="en-US" sz="2000" dirty="0"/>
              <a:t>, de ex)</a:t>
            </a:r>
          </a:p>
          <a:p>
            <a:pPr marL="0" indent="0">
              <a:buNone/>
            </a:pPr>
            <a:r>
              <a:rPr lang="en-US" sz="2000" dirty="0"/>
              <a:t>15.SOLUȚIILE E-GOV SUNT PRECISE, LUCREAZĂ 27/4, NU CREAZĂ EXCEPȚII</a:t>
            </a:r>
          </a:p>
          <a:p>
            <a:pPr marL="0" indent="0">
              <a:buNone/>
            </a:pPr>
            <a:r>
              <a:rPr lang="en-US" sz="2000" dirty="0"/>
              <a:t>16.CALCULATORUL NU IA MITĂ</a:t>
            </a:r>
          </a:p>
          <a:p>
            <a:pPr marL="0" indent="0">
              <a:buNone/>
            </a:pPr>
            <a:r>
              <a:rPr lang="en-US" sz="2000" dirty="0"/>
              <a:t>17.ADOPTAREA SOLUȚIILOR DE E-GUVERNARE ESTE INEVITABILĂ, MAI DEVREME SAU MAI TÂRZIU</a:t>
            </a:r>
          </a:p>
          <a:p>
            <a:pPr marL="0" indent="0">
              <a:buNone/>
            </a:pPr>
            <a:r>
              <a:rPr lang="en-US" sz="2000" dirty="0"/>
              <a:t>18.CÂND TREBUIE ÎNCEPUTĂ ADOPTAREA LOR? ASTĂZI.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8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60D6-5242-5B42-A456-5D05C9DE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05B40-7E48-B047-A6C0-088872D8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687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5575-7091-7947-AAE2-EB2B1A52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938" y="1284725"/>
            <a:ext cx="10952017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10 challenges for e-</a:t>
            </a:r>
            <a:r>
              <a:rPr lang="en-US" dirty="0" err="1"/>
              <a:t>Gov</a:t>
            </a:r>
            <a:r>
              <a:rPr lang="en-US" dirty="0"/>
              <a:t> in </a:t>
            </a:r>
            <a:r>
              <a:rPr lang="en-US" dirty="0" err="1"/>
              <a:t>moldova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            (home reading)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206D-4051-8449-BBA2-DE19D8B0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3" y="2619145"/>
            <a:ext cx="10131425" cy="36491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https://medium.com/@victorguzun/10-challenges-for-e-gov-in-eastern-europe-85097c354be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1E38-D384-4B4E-8B3B-1DA304AD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640" y="152533"/>
            <a:ext cx="6369917" cy="928255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37A1-A7F1-6E41-9C7A-A965882C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463" y="2601566"/>
            <a:ext cx="10131425" cy="364913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000" dirty="0"/>
              <a:t>Any question?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6C4B0-A870-E849-8BFD-F4A3E97F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2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9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170</TotalTime>
  <Words>594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3 E - CRiterii</vt:lpstr>
      <vt:lpstr>PowerPoint Presentation</vt:lpstr>
      <vt:lpstr>Principii de e-Guvernare</vt:lpstr>
      <vt:lpstr>Principii de e-Guvernare</vt:lpstr>
      <vt:lpstr>PowerPoint Presentation</vt:lpstr>
      <vt:lpstr>10 challenges for e-Gov in moldova                       (home reading) </vt:lpstr>
      <vt:lpstr>PowerPoint Presentation</vt:lpstr>
      <vt:lpstr>3E Criterias</vt:lpstr>
      <vt:lpstr>5 principles of open Public services</vt:lpstr>
      <vt:lpstr>E-Gov principles</vt:lpstr>
      <vt:lpstr>        E-Gov principles and conditions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5e-Gov for moldova  webinars</dc:title>
  <dc:creator>Microsoft Office User</dc:creator>
  <cp:lastModifiedBy>Microsoft Office User</cp:lastModifiedBy>
  <cp:revision>20</cp:revision>
  <dcterms:created xsi:type="dcterms:W3CDTF">2020-04-20T07:56:34Z</dcterms:created>
  <dcterms:modified xsi:type="dcterms:W3CDTF">2021-04-16T13:25:02Z</dcterms:modified>
</cp:coreProperties>
</file>